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11" Type="http://schemas.openxmlformats.org/officeDocument/2006/relationships/slide" Target="slides/slide6.xml"/><Relationship Id="rId22" Type="http://schemas.openxmlformats.org/officeDocument/2006/relationships/font" Target="fonts/Roboto-italic.fntdata"/><Relationship Id="rId10" Type="http://schemas.openxmlformats.org/officeDocument/2006/relationships/slide" Target="slides/slide5.xml"/><Relationship Id="rId21" Type="http://schemas.openxmlformats.org/officeDocument/2006/relationships/font" Target="fonts/Robo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63c323baf0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63c323baf0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63af32d7dc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63af32d7dc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3af32d7dc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63af32d7dc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63af32d7dc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63af32d7dc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63af32d7dc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63af32d7dc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3ba8118ba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3ba8118ba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63af32d7dc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63af32d7dc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63af32d7dc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63af32d7dc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2019: Divestiture of ECR further transforming Jacobs portfolio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3af32d7dc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3af32d7dc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63af32d7dc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63af32d7dc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63af32d7dc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63af32d7dc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63c323baf0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63c323baf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63af8caf5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63af8caf5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2nd MECOP INTERNSHIP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JACOBS </a:t>
            </a:r>
            <a:r>
              <a:rPr lang="en"/>
              <a:t>ENGINEERING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Kevin Pham - Software Intern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Summer - Fall 2019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Electronics Group (PDX)</a:t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024" y="1862911"/>
            <a:ext cx="2437674" cy="846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1" name="Google Shape;14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97092"/>
            <a:ext cx="9143999" cy="49825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 learned</a:t>
            </a:r>
            <a:endParaRPr/>
          </a:p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Learning how to use QuickBase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Similar to SQL but a lot less code-based, deals with a lot of data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How to communicate and work with other employees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Given the opportunity to find creative solutions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Will be given tasks without step to step guides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Use engineering judgement skills to make good decisions in projects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Always ask for help and clarifications when stuck</a:t>
            </a:r>
            <a:endParaRPr/>
          </a:p>
        </p:txBody>
      </p:sp>
      <p:pic>
        <p:nvPicPr>
          <p:cNvPr id="148" name="Google Shape;14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0325" y="67301"/>
            <a:ext cx="2572150" cy="89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Helpful Courses</a:t>
            </a:r>
            <a:endParaRPr/>
          </a:p>
        </p:txBody>
      </p:sp>
      <p:sp>
        <p:nvSpPr>
          <p:cNvPr id="154" name="Google Shape;154;p2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Database (CS 340)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SQL understanding and structures of database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Software Engineering I &amp; II (CS 361, 362)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How to communicate with others &amp; breakdown tasks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Usability Engineering (CS 352)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Inclusive Design HCI (CS 468)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Helps with understanding how to design user-interface better and visually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5" name="Google Shape;15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0325" y="67301"/>
            <a:ext cx="2572150" cy="89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Internship Experience Comparison</a:t>
            </a:r>
            <a:endParaRPr/>
          </a:p>
        </p:txBody>
      </p:sp>
      <p:sp>
        <p:nvSpPr>
          <p:cNvPr id="161" name="Google Shape;161;p25"/>
          <p:cNvSpPr txBox="1"/>
          <p:nvPr/>
        </p:nvSpPr>
        <p:spPr>
          <a:xfrm>
            <a:off x="544775" y="1864700"/>
            <a:ext cx="3799200" cy="304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Fiserv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-"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Software Development Company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-"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Company internal projects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-"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Projects that did not affect anyone using them, offline projects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-"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Work with the same group in the office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-"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Onboarding Process was online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2" name="Google Shape;162;p25"/>
          <p:cNvSpPr txBox="1"/>
          <p:nvPr/>
        </p:nvSpPr>
        <p:spPr>
          <a:xfrm>
            <a:off x="4798400" y="1822250"/>
            <a:ext cx="3799200" cy="304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Jacobs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-"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Multiple Engineering Disciplines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-"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Dealing with projects that assist other employees and work for clients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-"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Get to see your work being utilized in real-time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-"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Provides more opportunity to connect &amp; work with different groups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-"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Not everyone you work with is in the same office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-"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Onboarding Process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63" name="Google Shape;16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0325" y="67301"/>
            <a:ext cx="2572150" cy="89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/>
          <p:nvPr>
            <p:ph type="ctrTitle"/>
          </p:nvPr>
        </p:nvSpPr>
        <p:spPr>
          <a:xfrm>
            <a:off x="2902950" y="2104950"/>
            <a:ext cx="3338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Safety Moment</a:t>
            </a:r>
            <a:endParaRPr/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Walking on Campus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Don’t be glued to your phone screens!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Stay on the right side of the walkway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Keeps the flow of traffic moving without issues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When crossing the road, always check both sides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Especially since on campus, bikers tend to just go without stopping</a:t>
            </a:r>
            <a:endParaRPr/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0325" y="67301"/>
            <a:ext cx="2572150" cy="89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Jacobs Engineering?</a:t>
            </a:r>
            <a:endParaRPr/>
          </a:p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-"/>
            </a:pPr>
            <a:r>
              <a:rPr lang="en"/>
              <a:t>Engineering Design Consultant </a:t>
            </a:r>
            <a:endParaRPr/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-"/>
            </a:pPr>
            <a:r>
              <a:rPr lang="en"/>
              <a:t>Industry-leading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Advanced sciences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Digital technologies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Big data analytics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Program and construction management disciplines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Operations and facilities management services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Jacobs is a safe &amp; caring culture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Safety is a top priority at Jacobs as well as your voice to be heard</a:t>
            </a:r>
            <a:endParaRPr/>
          </a:p>
        </p:txBody>
      </p:sp>
      <p:pic>
        <p:nvPicPr>
          <p:cNvPr id="83" name="Google Shape;8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0325" y="67301"/>
            <a:ext cx="2572150" cy="89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Company History</a:t>
            </a:r>
            <a:endParaRPr/>
          </a:p>
        </p:txBody>
      </p:sp>
      <p:sp>
        <p:nvSpPr>
          <p:cNvPr id="89" name="Google Shape;89;p16"/>
          <p:cNvSpPr txBox="1"/>
          <p:nvPr>
            <p:ph idx="1" type="body"/>
          </p:nvPr>
        </p:nvSpPr>
        <p:spPr>
          <a:xfrm>
            <a:off x="119275" y="1919075"/>
            <a:ext cx="4452600" cy="309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1947: Founded by Dr. Joseph J. Jacobs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1970: Jacobs initiated its IPO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1983: US President Ronald Reagan presented Dr. Jacobs with the </a:t>
            </a:r>
            <a:r>
              <a:rPr b="1" lang="en" sz="1400"/>
              <a:t>Hoover Medal for </a:t>
            </a:r>
            <a:r>
              <a:rPr b="1" lang="en" sz="1400"/>
              <a:t>outstanding</a:t>
            </a:r>
            <a:r>
              <a:rPr b="1" lang="en" sz="1400"/>
              <a:t> extra-career </a:t>
            </a:r>
            <a:r>
              <a:rPr lang="en" sz="1400"/>
              <a:t>to humanity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1989: Jacobs is listed on the NYSE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1991: Reached $1 billion annual revenue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1997: </a:t>
            </a:r>
            <a:r>
              <a:rPr lang="en" sz="1400"/>
              <a:t>Employed</a:t>
            </a:r>
            <a:r>
              <a:rPr lang="en" sz="1400"/>
              <a:t> 15,000 people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0325" y="67301"/>
            <a:ext cx="2572150" cy="89302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4599950" y="1919075"/>
            <a:ext cx="4452600" cy="32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1999: </a:t>
            </a:r>
            <a:r>
              <a:rPr i="1" lang="en" sz="1400"/>
              <a:t>Fortune </a:t>
            </a:r>
            <a:r>
              <a:rPr lang="en" sz="1400"/>
              <a:t>Magazine named Jacobs the “Most Admired E&amp;C Company”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2010: </a:t>
            </a:r>
            <a:r>
              <a:rPr i="1" lang="en" sz="1400"/>
              <a:t>Forbes</a:t>
            </a:r>
            <a:r>
              <a:rPr lang="en" sz="1400"/>
              <a:t> Magazine names Jacobs as one of America’s “100 Most Trustworthy Companies”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2015: Steve Demetriou appointed Jacobs CEO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2017: Acquired CH2M to set a new benchmark in the professional </a:t>
            </a:r>
            <a:r>
              <a:rPr lang="en" sz="1400"/>
              <a:t>services</a:t>
            </a:r>
            <a:r>
              <a:rPr lang="en" sz="1400"/>
              <a:t> sector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/>
              <a:t>2018: </a:t>
            </a:r>
            <a:r>
              <a:rPr i="1" lang="en" sz="1400"/>
              <a:t>ENR</a:t>
            </a:r>
            <a:r>
              <a:rPr lang="en" sz="1400"/>
              <a:t> ranked Jacobs as the #1 “Global Design Firm”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Organizational Reporting Structure</a:t>
            </a:r>
            <a:endParaRPr/>
          </a:p>
        </p:txBody>
      </p:sp>
      <p:pic>
        <p:nvPicPr>
          <p:cNvPr id="97" name="Google Shape;9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0325" y="67301"/>
            <a:ext cx="2572150" cy="8930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7"/>
          <p:cNvSpPr txBox="1"/>
          <p:nvPr/>
        </p:nvSpPr>
        <p:spPr>
          <a:xfrm>
            <a:off x="7751500" y="3013850"/>
            <a:ext cx="16509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Kat Valentine (Mentor)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7751500" y="4452450"/>
            <a:ext cx="16509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Kevin Pham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(Intern)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6171750" y="3516150"/>
            <a:ext cx="16509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John Beaudry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(I&amp;C Manager)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1" name="Google Shape;101;p17"/>
          <p:cNvCxnSpPr/>
          <p:nvPr/>
        </p:nvCxnSpPr>
        <p:spPr>
          <a:xfrm rot="10800000">
            <a:off x="4008225" y="2260450"/>
            <a:ext cx="767700" cy="507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2" name="Google Shape;102;p17"/>
          <p:cNvCxnSpPr/>
          <p:nvPr/>
        </p:nvCxnSpPr>
        <p:spPr>
          <a:xfrm rot="10800000">
            <a:off x="7294900" y="4094050"/>
            <a:ext cx="728100" cy="466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3" name="Google Shape;103;p17"/>
          <p:cNvSpPr txBox="1"/>
          <p:nvPr/>
        </p:nvSpPr>
        <p:spPr>
          <a:xfrm>
            <a:off x="4236225" y="2571750"/>
            <a:ext cx="20643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Gary Mays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(Engineering Manager)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PDX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4" name="Google Shape;104;p17"/>
          <p:cNvCxnSpPr/>
          <p:nvPr/>
        </p:nvCxnSpPr>
        <p:spPr>
          <a:xfrm rot="10800000">
            <a:off x="5653450" y="3144050"/>
            <a:ext cx="767700" cy="507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5" name="Google Shape;105;p17"/>
          <p:cNvSpPr txBox="1"/>
          <p:nvPr/>
        </p:nvSpPr>
        <p:spPr>
          <a:xfrm>
            <a:off x="2285225" y="1720500"/>
            <a:ext cx="2490600" cy="63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Terry Wheeler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(Electronics Dept. Manager)</a:t>
            </a:r>
            <a:endParaRPr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06" name="Google Shape;106;p17"/>
          <p:cNvCxnSpPr>
            <a:endCxn id="98" idx="2"/>
          </p:cNvCxnSpPr>
          <p:nvPr/>
        </p:nvCxnSpPr>
        <p:spPr>
          <a:xfrm rot="10800000">
            <a:off x="8576950" y="3651050"/>
            <a:ext cx="13500" cy="80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 Environment</a:t>
            </a:r>
            <a:endParaRPr/>
          </a:p>
        </p:txBody>
      </p:sp>
      <p:sp>
        <p:nvSpPr>
          <p:cNvPr id="112" name="Google Shape;112;p18"/>
          <p:cNvSpPr txBox="1"/>
          <p:nvPr>
            <p:ph idx="1" type="body"/>
          </p:nvPr>
        </p:nvSpPr>
        <p:spPr>
          <a:xfrm>
            <a:off x="471900" y="1919075"/>
            <a:ext cx="8222100" cy="305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Flexible Work Hours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Competitive Pay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Paid Sick Time, No Vacation/ Paid Time Off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Business Casual Attire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Lunch &amp; Learn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Opportunities</a:t>
            </a:r>
            <a:r>
              <a:rPr lang="en"/>
              <a:t> for interns to learn about other employees and what they do for the company and what sorts of ways different disciplines work together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Culture of learning &amp; openness to new ideas and tasks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Field trips to sites that the company is working with</a:t>
            </a:r>
            <a:endParaRPr/>
          </a:p>
        </p:txBody>
      </p:sp>
      <p:pic>
        <p:nvPicPr>
          <p:cNvPr id="113" name="Google Shape;11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0325" y="67301"/>
            <a:ext cx="2572150" cy="89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Project: QuickBase</a:t>
            </a:r>
            <a:endParaRPr/>
          </a:p>
        </p:txBody>
      </p:sp>
      <p:sp>
        <p:nvSpPr>
          <p:cNvPr id="119" name="Google Shape;119;p19"/>
          <p:cNvSpPr txBox="1"/>
          <p:nvPr>
            <p:ph idx="1" type="body"/>
          </p:nvPr>
        </p:nvSpPr>
        <p:spPr>
          <a:xfrm>
            <a:off x="471900" y="1919075"/>
            <a:ext cx="81900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Cloud database software platform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Lots of functionality; show data, graphs, forms, color-code cells, etc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Worked on many small projects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Setting up, making changes to tables that company employees and some clients use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Given the opportunity to see other disciplines make use of the databases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Specific Project works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Designer Review Comments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Package Information for I&amp;C Team</a:t>
            </a:r>
            <a:endParaRPr/>
          </a:p>
        </p:txBody>
      </p:sp>
      <p:pic>
        <p:nvPicPr>
          <p:cNvPr id="120" name="Google Shape;12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0325" y="67301"/>
            <a:ext cx="2572150" cy="89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08775" y="3867620"/>
            <a:ext cx="4243699" cy="115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7" name="Google Shape;12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93" y="300675"/>
            <a:ext cx="9129217" cy="4358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Project: Secure Access Tool</a:t>
            </a:r>
            <a:endParaRPr/>
          </a:p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Requires all employees who are working on projects to sign NDAs (</a:t>
            </a:r>
            <a:r>
              <a:rPr lang="en"/>
              <a:t>confidential</a:t>
            </a:r>
            <a:r>
              <a:rPr lang="en"/>
              <a:t> information agreement)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Not to share the project with anyone except the clients and those working on that SPECIFIC project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Keeping track of employees and their accesses to projects</a:t>
            </a:r>
            <a:endParaRPr/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-"/>
            </a:pPr>
            <a:r>
              <a:rPr lang="en"/>
              <a:t>Helps with managements and visually see what accesses each employee has on a specific project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Allow Project Managers to assign accesses to each user for the projects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Shows project names, user (and their roles), who’s assigned to which projects, and the tools needed for each project</a:t>
            </a:r>
            <a:endParaRPr/>
          </a:p>
        </p:txBody>
      </p:sp>
      <p:pic>
        <p:nvPicPr>
          <p:cNvPr id="134" name="Google Shape;13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0325" y="67301"/>
            <a:ext cx="2572150" cy="89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